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4"/>
  </p:notesMasterIdLst>
  <p:sldIdLst>
    <p:sldId id="351" r:id="rId4"/>
    <p:sldId id="347" r:id="rId5"/>
    <p:sldId id="352" r:id="rId6"/>
    <p:sldId id="320" r:id="rId7"/>
    <p:sldId id="326" r:id="rId8"/>
    <p:sldId id="259" r:id="rId9"/>
    <p:sldId id="312" r:id="rId10"/>
    <p:sldId id="260" r:id="rId11"/>
    <p:sldId id="348" r:id="rId12"/>
    <p:sldId id="34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14AEF368-EB11-4BFA-B36D-868509E93EA1}"/>
              </a:ext>
            </a:extLst>
          </p:cNvPr>
          <p:cNvGrpSpPr/>
          <p:nvPr userDrawn="1"/>
        </p:nvGrpSpPr>
        <p:grpSpPr>
          <a:xfrm>
            <a:off x="720076" y="1536176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95F3A69-6335-49B7-AE58-11F5E62C00A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7E7E67B-99C8-473A-AA19-DCA1A7809AA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3C255D5-494B-41AB-87CE-D124AE613622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52B773D-580D-4A55-B97E-4E7522B79BC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40F587-8D6E-4353-A567-055F0E52588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304754-2EC2-42E5-BEBB-27F8204D3731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C6E0EA-28F9-4E75-BB94-DE9136C7A65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D5440B8-9DD5-4059-B4BB-FCB416359FE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" name="Graphic 14">
            <a:extLst>
              <a:ext uri="{FF2B5EF4-FFF2-40B4-BE49-F238E27FC236}">
                <a16:creationId xmlns:a16="http://schemas.microsoft.com/office/drawing/2014/main" id="{71B408FB-6B77-44DB-A084-E07E1B1F649E}"/>
              </a:ext>
            </a:extLst>
          </p:cNvPr>
          <p:cNvGrpSpPr/>
          <p:nvPr userDrawn="1"/>
        </p:nvGrpSpPr>
        <p:grpSpPr>
          <a:xfrm>
            <a:off x="7567838" y="2977446"/>
            <a:ext cx="4033264" cy="3172231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F5FF907-2BA5-4750-AF49-6675D80B93E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200168-CEB7-4559-9D17-6972BEF60B4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7EFF45-8C51-4430-921E-41637D6DAFB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9C9FE9-B415-4DE8-90DF-AB8935B21F0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70AD8C-211C-4269-A904-EAFF93D0D89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2A065D-4AF7-49AD-8DB2-D7A9C187ACA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088B06-A28C-4D99-8F55-4F1F8A6CA5D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E301547-03B0-4628-9235-74B7C6B6D96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950B1937-B676-468D-9F90-95693E27F07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44762" y="1678735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199ECFD9-5C29-4A47-943F-E7F2F9ADAA8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668988" y="3120004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61B070E-4A5E-4273-B131-A2C956551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981A35D0-5305-47E8-9EBD-64FE83DE48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972" y="0"/>
            <a:ext cx="5129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056CD19-1A7B-4C41-8020-0283FAD3E4B4}"/>
              </a:ext>
            </a:extLst>
          </p:cNvPr>
          <p:cNvGrpSpPr/>
          <p:nvPr userDrawn="1"/>
        </p:nvGrpSpPr>
        <p:grpSpPr>
          <a:xfrm>
            <a:off x="5252423" y="595071"/>
            <a:ext cx="6372712" cy="5822001"/>
            <a:chOff x="7192629" y="1828167"/>
            <a:chExt cx="3658514" cy="3342357"/>
          </a:xfrm>
          <a:solidFill>
            <a:schemeClr val="accent1">
              <a:alpha val="40000"/>
            </a:schemeClr>
          </a:solidFill>
        </p:grpSpPr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id="{32A90AA5-0E0C-48DD-A776-257B5CFEE1B4}"/>
                </a:ext>
              </a:extLst>
            </p:cNvPr>
            <p:cNvSpPr/>
            <p:nvPr userDrawn="1"/>
          </p:nvSpPr>
          <p:spPr>
            <a:xfrm rot="14821187">
              <a:off x="7343358" y="1881591"/>
              <a:ext cx="3138204" cy="3439661"/>
            </a:xfrm>
            <a:custGeom>
              <a:avLst/>
              <a:gdLst>
                <a:gd name="connsiteX0" fmla="*/ 255022 w 1226229"/>
                <a:gd name="connsiteY0" fmla="*/ 3188 h 1344022"/>
                <a:gd name="connsiteX1" fmla="*/ 36909 w 1226229"/>
                <a:gd name="connsiteY1" fmla="*/ 959533 h 1344022"/>
                <a:gd name="connsiteX2" fmla="*/ 875808 w 1226229"/>
                <a:gd name="connsiteY2" fmla="*/ 1337038 h 1344022"/>
                <a:gd name="connsiteX3" fmla="*/ 1202978 w 1226229"/>
                <a:gd name="connsiteY3" fmla="*/ 674307 h 1344022"/>
                <a:gd name="connsiteX4" fmla="*/ 255022 w 1226229"/>
                <a:gd name="connsiteY4" fmla="*/ 3188 h 134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29" h="1344022">
                  <a:moveTo>
                    <a:pt x="255022" y="3188"/>
                  </a:moveTo>
                  <a:cubicBezTo>
                    <a:pt x="60677" y="50726"/>
                    <a:pt x="-66555" y="737225"/>
                    <a:pt x="36909" y="959533"/>
                  </a:cubicBezTo>
                  <a:cubicBezTo>
                    <a:pt x="140373" y="1181841"/>
                    <a:pt x="681463" y="1384576"/>
                    <a:pt x="875808" y="1337038"/>
                  </a:cubicBezTo>
                  <a:cubicBezTo>
                    <a:pt x="1070153" y="1289500"/>
                    <a:pt x="1300850" y="896615"/>
                    <a:pt x="1202978" y="674307"/>
                  </a:cubicBezTo>
                  <a:cubicBezTo>
                    <a:pt x="1105106" y="451999"/>
                    <a:pt x="449367" y="-44350"/>
                    <a:pt x="255022" y="31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9908B522-2C73-41DC-BB38-BB4395A89E6B}"/>
                </a:ext>
              </a:extLst>
            </p:cNvPr>
            <p:cNvSpPr/>
            <p:nvPr userDrawn="1"/>
          </p:nvSpPr>
          <p:spPr>
            <a:xfrm rot="11086192">
              <a:off x="7805038" y="2070693"/>
              <a:ext cx="3046105" cy="294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739F3F86-3DB9-4F69-9BC7-186C7489685E}"/>
                </a:ext>
              </a:extLst>
            </p:cNvPr>
            <p:cNvSpPr/>
            <p:nvPr userDrawn="1"/>
          </p:nvSpPr>
          <p:spPr>
            <a:xfrm rot="1044868">
              <a:off x="7316937" y="1828167"/>
              <a:ext cx="3191046" cy="308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3299B000-2016-4DB8-865D-D126676396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45957">
            <a:off x="5499002" y="866468"/>
            <a:ext cx="5305968" cy="5125064"/>
          </a:xfrm>
          <a:custGeom>
            <a:avLst/>
            <a:gdLst>
              <a:gd name="connsiteX0" fmla="*/ 3768999 w 5305968"/>
              <a:gd name="connsiteY0" fmla="*/ 464 h 5125064"/>
              <a:gd name="connsiteX1" fmla="*/ 4411163 w 5305968"/>
              <a:gd name="connsiteY1" fmla="*/ 99662 h 5125064"/>
              <a:gd name="connsiteX2" fmla="*/ 5145453 w 5305968"/>
              <a:gd name="connsiteY2" fmla="*/ 3063046 h 5125064"/>
              <a:gd name="connsiteX3" fmla="*/ 5145453 w 5305968"/>
              <a:gd name="connsiteY3" fmla="*/ 4610298 h 5125064"/>
              <a:gd name="connsiteX4" fmla="*/ 3388403 w 5305968"/>
              <a:gd name="connsiteY4" fmla="*/ 5108567 h 5125064"/>
              <a:gd name="connsiteX5" fmla="*/ 897060 w 5305968"/>
              <a:gd name="connsiteY5" fmla="*/ 4112030 h 5125064"/>
              <a:gd name="connsiteX6" fmla="*/ 215221 w 5305968"/>
              <a:gd name="connsiteY6" fmla="*/ 1017522 h 5125064"/>
              <a:gd name="connsiteX7" fmla="*/ 3768999 w 5305968"/>
              <a:gd name="connsiteY7" fmla="*/ 464 h 512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5968" h="5125064">
                <a:moveTo>
                  <a:pt x="3768999" y="464"/>
                </a:moveTo>
                <a:cubicBezTo>
                  <a:pt x="4033876" y="4546"/>
                  <a:pt x="4257093" y="35739"/>
                  <a:pt x="4411163" y="99662"/>
                </a:cubicBezTo>
                <a:cubicBezTo>
                  <a:pt x="5232868" y="440582"/>
                  <a:pt x="5027441" y="2315644"/>
                  <a:pt x="5145453" y="3063046"/>
                </a:cubicBezTo>
                <a:cubicBezTo>
                  <a:pt x="5263466" y="3810447"/>
                  <a:pt x="5438295" y="4269378"/>
                  <a:pt x="5145453" y="4610298"/>
                </a:cubicBezTo>
                <a:cubicBezTo>
                  <a:pt x="4852612" y="4951219"/>
                  <a:pt x="4096470" y="5191611"/>
                  <a:pt x="3388403" y="5108567"/>
                </a:cubicBezTo>
                <a:cubicBezTo>
                  <a:pt x="2680337" y="5025523"/>
                  <a:pt x="1425923" y="4793871"/>
                  <a:pt x="897060" y="4112030"/>
                </a:cubicBezTo>
                <a:cubicBezTo>
                  <a:pt x="368196" y="3430188"/>
                  <a:pt x="-370462" y="1686249"/>
                  <a:pt x="215221" y="1017522"/>
                </a:cubicBezTo>
                <a:cubicBezTo>
                  <a:pt x="691089" y="474181"/>
                  <a:pt x="2621195" y="-17223"/>
                  <a:pt x="3768999" y="4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7932080-0810-4B1D-908C-AF1EDCA12D4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28182" y="0"/>
            <a:ext cx="446381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</a:t>
            </a:r>
            <a:r>
              <a:rPr lang="ko-KR" altLang="en-US" dirty="0"/>
              <a:t> </a:t>
            </a:r>
            <a:r>
              <a:rPr lang="en-US" altLang="ko-KR" dirty="0"/>
              <a:t>Send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6EAC36-EAC8-428A-A088-246A73CDFFB5}"/>
              </a:ext>
            </a:extLst>
          </p:cNvPr>
          <p:cNvSpPr/>
          <p:nvPr userDrawn="1"/>
        </p:nvSpPr>
        <p:spPr>
          <a:xfrm>
            <a:off x="1" y="368763"/>
            <a:ext cx="7440149" cy="13320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0CA9D98-43D2-483C-8B85-C6EAE758F58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26533" y="3299772"/>
            <a:ext cx="3874977" cy="239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8C09FEA-BEF8-4290-8E46-D3D4252B272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FB9F809-2459-41AE-8E9A-5701E3C709D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1FFB62-7E97-444B-B877-C64CA73321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" y="928689"/>
            <a:ext cx="5276849" cy="50006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5B60AD9-9756-4B66-9EBB-7670CA3B31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9F99D2-20F2-49CE-B567-666279EF71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403183F-D592-443E-A44C-8CAFD2A32BE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CF1B64-8E50-4B3E-BE1F-2E2FF89D47F0}"/>
              </a:ext>
            </a:extLst>
          </p:cNvPr>
          <p:cNvSpPr/>
          <p:nvPr/>
        </p:nvSpPr>
        <p:spPr>
          <a:xfrm rot="5400000">
            <a:off x="1358118" y="1715170"/>
            <a:ext cx="3379764" cy="609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506299" y="4163928"/>
            <a:ext cx="536289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S.G.I. S.A.S.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62743" y="4958699"/>
            <a:ext cx="536289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CO" altLang="ko-KR" sz="1867" dirty="0">
                <a:solidFill>
                  <a:schemeClr val="bg1"/>
                </a:solidFill>
                <a:cs typeface="Arial" pitchFamily="34" charset="0"/>
              </a:rPr>
              <a:t>Consultoría e Ingeniería.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91CC68C-AF67-45EE-B835-1F974173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99" y="224755"/>
            <a:ext cx="2912533" cy="7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4C1CEB6-1E77-4CF2-8415-463EB2DACC24}"/>
              </a:ext>
            </a:extLst>
          </p:cNvPr>
          <p:cNvSpPr/>
          <p:nvPr/>
        </p:nvSpPr>
        <p:spPr>
          <a:xfrm rot="16200000">
            <a:off x="8079524" y="93617"/>
            <a:ext cx="1554186" cy="667076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6946949" y="2925112"/>
            <a:ext cx="5080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GRACIAS.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0D8EEC-7455-4509-B007-3D804EC8E9DD}"/>
              </a:ext>
            </a:extLst>
          </p:cNvPr>
          <p:cNvSpPr/>
          <p:nvPr/>
        </p:nvSpPr>
        <p:spPr>
          <a:xfrm rot="16200000">
            <a:off x="8111217" y="-1659956"/>
            <a:ext cx="1978478" cy="618308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13AEE5-BBE8-4FE2-BFE7-1673A2600E82}"/>
              </a:ext>
            </a:extLst>
          </p:cNvPr>
          <p:cNvSpPr txBox="1"/>
          <p:nvPr/>
        </p:nvSpPr>
        <p:spPr>
          <a:xfrm>
            <a:off x="1950984" y="807056"/>
            <a:ext cx="3738615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CO" altLang="ko-KR" sz="3200" b="1" dirty="0">
                <a:solidFill>
                  <a:schemeClr val="bg1"/>
                </a:solidFill>
                <a:cs typeface="Arial" pitchFamily="34" charset="0"/>
              </a:rPr>
              <a:t>Nosotros.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49B704-0552-4B2F-B9EF-EC8ABF9DADD6}"/>
              </a:ext>
            </a:extLst>
          </p:cNvPr>
          <p:cNvSpPr txBox="1"/>
          <p:nvPr/>
        </p:nvSpPr>
        <p:spPr>
          <a:xfrm>
            <a:off x="867231" y="714724"/>
            <a:ext cx="1083753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7FDB8-0929-4B03-8443-50B276C5DFD7}"/>
              </a:ext>
            </a:extLst>
          </p:cNvPr>
          <p:cNvSpPr txBox="1"/>
          <p:nvPr/>
        </p:nvSpPr>
        <p:spPr>
          <a:xfrm>
            <a:off x="2534045" y="1414270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ko-KR" sz="1400" dirty="0">
                <a:solidFill>
                  <a:schemeClr val="bg1"/>
                </a:solidFill>
                <a:cs typeface="Arial" pitchFamily="34" charset="0"/>
              </a:rPr>
              <a:t>Misión.</a:t>
            </a:r>
            <a:endParaRPr lang="es-CO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AFE8A-3753-48EA-8277-AA702E2E67B8}"/>
              </a:ext>
            </a:extLst>
          </p:cNvPr>
          <p:cNvSpPr txBox="1"/>
          <p:nvPr/>
        </p:nvSpPr>
        <p:spPr>
          <a:xfrm>
            <a:off x="2534045" y="1782220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ko-KR" sz="1400" dirty="0">
                <a:solidFill>
                  <a:schemeClr val="bg1"/>
                </a:solidFill>
                <a:cs typeface="Arial" pitchFamily="34" charset="0"/>
              </a:rPr>
              <a:t>Visión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4B1FF1-6212-4030-AB85-0203B7C305BA}"/>
              </a:ext>
            </a:extLst>
          </p:cNvPr>
          <p:cNvSpPr txBox="1"/>
          <p:nvPr/>
        </p:nvSpPr>
        <p:spPr>
          <a:xfrm>
            <a:off x="1950984" y="2104414"/>
            <a:ext cx="3941815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CO" altLang="ko-KR" sz="3200" b="1" dirty="0">
                <a:solidFill>
                  <a:schemeClr val="bg1"/>
                </a:solidFill>
                <a:cs typeface="Arial" pitchFamily="34" charset="0"/>
              </a:rPr>
              <a:t>Nuestros servicios.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CB1D6F-80C8-498C-81FA-82F3F4FAB1C6}"/>
              </a:ext>
            </a:extLst>
          </p:cNvPr>
          <p:cNvSpPr txBox="1"/>
          <p:nvPr/>
        </p:nvSpPr>
        <p:spPr>
          <a:xfrm>
            <a:off x="867231" y="2012082"/>
            <a:ext cx="1083753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75533-7BAC-424B-BF7C-0CEAFDAFFD3C}"/>
              </a:ext>
            </a:extLst>
          </p:cNvPr>
          <p:cNvSpPr txBox="1"/>
          <p:nvPr/>
        </p:nvSpPr>
        <p:spPr>
          <a:xfrm>
            <a:off x="2534045" y="2677761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ko-KR" sz="1400" dirty="0">
                <a:solidFill>
                  <a:schemeClr val="bg1"/>
                </a:solidFill>
                <a:cs typeface="Arial" pitchFamily="34" charset="0"/>
              </a:rPr>
              <a:t>Monitoreo calidad aire.</a:t>
            </a:r>
            <a:endParaRPr lang="es-CO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912CF1-3FCF-4228-95EA-493A01AE5A1A}"/>
              </a:ext>
            </a:extLst>
          </p:cNvPr>
          <p:cNvSpPr txBox="1"/>
          <p:nvPr/>
        </p:nvSpPr>
        <p:spPr>
          <a:xfrm>
            <a:off x="2534045" y="2955400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ko-KR" sz="1400" dirty="0">
                <a:solidFill>
                  <a:schemeClr val="bg1"/>
                </a:solidFill>
                <a:cs typeface="Arial" pitchFamily="34" charset="0"/>
              </a:rPr>
              <a:t>Monitoreo de ruido.</a:t>
            </a:r>
            <a:endParaRPr lang="es-CO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61C6B-BDF9-42E8-A38F-8F75A9041015}"/>
              </a:ext>
            </a:extLst>
          </p:cNvPr>
          <p:cNvSpPr txBox="1"/>
          <p:nvPr/>
        </p:nvSpPr>
        <p:spPr>
          <a:xfrm>
            <a:off x="1950984" y="3604974"/>
            <a:ext cx="371603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CO" altLang="ko-KR" sz="3200" b="1" dirty="0">
                <a:solidFill>
                  <a:schemeClr val="bg1"/>
                </a:solidFill>
                <a:cs typeface="Arial" pitchFamily="34" charset="0"/>
              </a:rPr>
              <a:t>Nuestros clientes.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3FEF0E-BE30-4AEB-88FD-8469208794F0}"/>
              </a:ext>
            </a:extLst>
          </p:cNvPr>
          <p:cNvSpPr txBox="1"/>
          <p:nvPr/>
        </p:nvSpPr>
        <p:spPr>
          <a:xfrm>
            <a:off x="867231" y="3512642"/>
            <a:ext cx="1083753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FF603-E59E-47B2-9673-66497D30C99B}"/>
              </a:ext>
            </a:extLst>
          </p:cNvPr>
          <p:cNvSpPr txBox="1"/>
          <p:nvPr/>
        </p:nvSpPr>
        <p:spPr>
          <a:xfrm>
            <a:off x="1950985" y="4473353"/>
            <a:ext cx="2859554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CO" altLang="ko-KR" sz="3200" b="1" dirty="0">
                <a:solidFill>
                  <a:schemeClr val="bg1"/>
                </a:solidFill>
                <a:cs typeface="Arial" pitchFamily="34" charset="0"/>
              </a:rPr>
              <a:t>Contáctanos</a:t>
            </a: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A6D1D-F204-4654-AF38-2B27038DCE89}"/>
              </a:ext>
            </a:extLst>
          </p:cNvPr>
          <p:cNvSpPr txBox="1"/>
          <p:nvPr/>
        </p:nvSpPr>
        <p:spPr>
          <a:xfrm>
            <a:off x="867231" y="4381021"/>
            <a:ext cx="1083753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EA11B4-4218-4EB9-92FB-0C0101FB9477}"/>
              </a:ext>
            </a:extLst>
          </p:cNvPr>
          <p:cNvSpPr txBox="1"/>
          <p:nvPr/>
        </p:nvSpPr>
        <p:spPr>
          <a:xfrm>
            <a:off x="7820297" y="930166"/>
            <a:ext cx="378313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ÍNDICE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C7DFC186-66B6-47B9-89E5-509EB0D0D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8" y="6038533"/>
            <a:ext cx="2257779" cy="596075"/>
          </a:xfrm>
          <a:prstGeom prst="rect">
            <a:avLst/>
          </a:prstGeom>
        </p:spPr>
      </p:pic>
      <p:sp>
        <p:nvSpPr>
          <p:cNvPr id="39" name="TextBox 27">
            <a:extLst>
              <a:ext uri="{FF2B5EF4-FFF2-40B4-BE49-F238E27FC236}">
                <a16:creationId xmlns:a16="http://schemas.microsoft.com/office/drawing/2014/main" id="{041A9888-0487-4A37-AE6A-158B87FF41B6}"/>
              </a:ext>
            </a:extLst>
          </p:cNvPr>
          <p:cNvSpPr txBox="1"/>
          <p:nvPr/>
        </p:nvSpPr>
        <p:spPr>
          <a:xfrm>
            <a:off x="2539689" y="3243267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ko-KR" sz="1400" dirty="0">
                <a:solidFill>
                  <a:schemeClr val="bg1"/>
                </a:solidFill>
                <a:cs typeface="Arial" pitchFamily="34" charset="0"/>
              </a:rPr>
              <a:t>Otros servicios.</a:t>
            </a:r>
            <a:endParaRPr lang="es-CO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0">
            <a:extLst>
              <a:ext uri="{FF2B5EF4-FFF2-40B4-BE49-F238E27FC236}">
                <a16:creationId xmlns:a16="http://schemas.microsoft.com/office/drawing/2014/main" id="{4146AC5D-FF23-42A1-A73D-31EE371F4647}"/>
              </a:ext>
            </a:extLst>
          </p:cNvPr>
          <p:cNvGrpSpPr/>
          <p:nvPr/>
        </p:nvGrpSpPr>
        <p:grpSpPr>
          <a:xfrm>
            <a:off x="0" y="413366"/>
            <a:ext cx="6042991" cy="819086"/>
            <a:chOff x="0" y="545888"/>
            <a:chExt cx="7601830" cy="1005840"/>
          </a:xfrm>
        </p:grpSpPr>
        <p:sp>
          <p:nvSpPr>
            <p:cNvPr id="38" name="Arrow: Chevron 17">
              <a:extLst>
                <a:ext uri="{FF2B5EF4-FFF2-40B4-BE49-F238E27FC236}">
                  <a16:creationId xmlns:a16="http://schemas.microsoft.com/office/drawing/2014/main" id="{F29DAD7C-FC91-4ABC-A8E8-337B4132C235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Arrow: Pentagon 1">
              <a:extLst>
                <a:ext uri="{FF2B5EF4-FFF2-40B4-BE49-F238E27FC236}">
                  <a16:creationId xmlns:a16="http://schemas.microsoft.com/office/drawing/2014/main" id="{F32A27DF-6491-4C42-A81C-2B4674BF664D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row: Chevron 18">
              <a:extLst>
                <a:ext uri="{FF2B5EF4-FFF2-40B4-BE49-F238E27FC236}">
                  <a16:creationId xmlns:a16="http://schemas.microsoft.com/office/drawing/2014/main" id="{22050EB8-CA00-4965-92F1-D86EF9399D5B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19">
              <a:extLst>
                <a:ext uri="{FF2B5EF4-FFF2-40B4-BE49-F238E27FC236}">
                  <a16:creationId xmlns:a16="http://schemas.microsoft.com/office/drawing/2014/main" id="{5473C1AE-9862-4B29-A7F2-04EF95F53A2B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BB04226-5E44-4CBF-BFF9-BE21837F239B}"/>
              </a:ext>
            </a:extLst>
          </p:cNvPr>
          <p:cNvSpPr txBox="1">
            <a:spLocks/>
          </p:cNvSpPr>
          <p:nvPr/>
        </p:nvSpPr>
        <p:spPr>
          <a:xfrm>
            <a:off x="257680" y="1462927"/>
            <a:ext cx="5374493" cy="499088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Somos una empresa de consultoría, interventoría, servicios profesionales y laboratorio ambiental acreditado ante IDEAM, especializada en las áreas de planeación para el uso sostenible de recursos, ingeniería, ambiente, monitoreo, laboratorio fisicoquímico ambiental e hidrobiológico y geociencias.</a:t>
            </a:r>
          </a:p>
          <a:p>
            <a:pPr algn="l">
              <a:lnSpc>
                <a:spcPct val="115000"/>
              </a:lnSpc>
              <a:spcAft>
                <a:spcPts val="800"/>
              </a:spcAft>
            </a:pP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Contamos con un sistema integrado de gestión basado en las normas:</a:t>
            </a:r>
            <a:endParaRPr lang="es-CO" sz="16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15000"/>
              </a:lnSpc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ISO 9001:2015</a:t>
            </a:r>
            <a:endParaRPr lang="es-CO" sz="1600" kern="100" dirty="0">
              <a:effectLst/>
              <a:latin typeface="Aptos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ISO 45001:2018</a:t>
            </a:r>
            <a:endParaRPr lang="es-CO" sz="1600" kern="100" dirty="0">
              <a:effectLst/>
              <a:latin typeface="Aptos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ISO 14001:2015 </a:t>
            </a:r>
            <a:endParaRPr lang="es-CO" sz="1600" kern="100" dirty="0">
              <a:effectLst/>
              <a:latin typeface="Aptos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La guía de Seguridad salud ocupacional y ambiente para contratistas del sector hidrocarburos (RUC).</a:t>
            </a:r>
            <a:endParaRPr lang="es-CO" sz="1600" kern="100" dirty="0">
              <a:effectLst/>
              <a:latin typeface="Aptos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spcAft>
                <a:spcPts val="80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Laboratorio ambiental acreditado por el Instituto de Hidrología, Meteorología y Estudios Ambientales – IDEAM bajo la norma ISO 17025:2017.</a:t>
            </a:r>
            <a:endParaRPr lang="es-CO" sz="1600" kern="100" dirty="0">
              <a:effectLst/>
              <a:latin typeface="Aptos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endParaRPr lang="es-CO" sz="16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algn="just"/>
            <a:endParaRPr lang="en-US" altLang="ko-KR" sz="11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DE990-F736-4032-84C1-508AAA31933B}"/>
              </a:ext>
            </a:extLst>
          </p:cNvPr>
          <p:cNvSpPr txBox="1"/>
          <p:nvPr/>
        </p:nvSpPr>
        <p:spPr>
          <a:xfrm>
            <a:off x="1007123" y="435196"/>
            <a:ext cx="36846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000" dirty="0">
                <a:latin typeface="+mj-lt"/>
                <a:cs typeface="Arial" pitchFamily="34" charset="0"/>
              </a:rPr>
              <a:t>NOSOTROS:</a:t>
            </a:r>
            <a:endParaRPr lang="ko-KR" altLang="en-US" sz="4000" dirty="0">
              <a:latin typeface="+mj-lt"/>
              <a:cs typeface="Arial" pitchFamily="34" charset="0"/>
            </a:endParaRPr>
          </a:p>
        </p:txBody>
      </p:sp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B360800C-FA65-46DC-8EA9-34FACE00B8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" t="568" r="207" b="568"/>
          <a:stretch/>
        </p:blipFill>
        <p:spPr>
          <a:xfrm rot="245957">
            <a:off x="6295331" y="1164771"/>
            <a:ext cx="4467184" cy="4314878"/>
          </a:xfr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F92ECC8-126B-4EB9-89EA-BBE7395A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3514271"/>
            <a:ext cx="291548" cy="24637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E9E26C83-58E2-42F4-9868-FD710388A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3838950"/>
            <a:ext cx="291548" cy="24637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12FF968D-C8F9-4865-B0DA-D97C2B04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" y="4176880"/>
            <a:ext cx="291548" cy="24637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FFC04BA7-C6E1-4FCF-B182-044F07A34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2" y="4528063"/>
            <a:ext cx="291548" cy="24637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43DA120-8169-4D21-A54E-84F18594B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" y="5078029"/>
            <a:ext cx="291548" cy="246379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154E6A9-E69A-41C9-8D13-761FD396A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18024"/>
            <a:ext cx="5936974" cy="45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0">
            <a:extLst>
              <a:ext uri="{FF2B5EF4-FFF2-40B4-BE49-F238E27FC236}">
                <a16:creationId xmlns:a16="http://schemas.microsoft.com/office/drawing/2014/main" id="{B8154A24-B646-4A78-8CD2-F478EAA9E721}"/>
              </a:ext>
            </a:extLst>
          </p:cNvPr>
          <p:cNvGrpSpPr/>
          <p:nvPr/>
        </p:nvGrpSpPr>
        <p:grpSpPr>
          <a:xfrm rot="10800000">
            <a:off x="7381461" y="645280"/>
            <a:ext cx="4810539" cy="699816"/>
            <a:chOff x="0" y="545888"/>
            <a:chExt cx="7601830" cy="1005840"/>
          </a:xfrm>
        </p:grpSpPr>
        <p:sp>
          <p:nvSpPr>
            <p:cNvPr id="39" name="Arrow: Chevron 17">
              <a:extLst>
                <a:ext uri="{FF2B5EF4-FFF2-40B4-BE49-F238E27FC236}">
                  <a16:creationId xmlns:a16="http://schemas.microsoft.com/office/drawing/2014/main" id="{5349DA9E-F840-48AC-8BD1-515D42AA651C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Arrow: Pentagon 1">
              <a:extLst>
                <a:ext uri="{FF2B5EF4-FFF2-40B4-BE49-F238E27FC236}">
                  <a16:creationId xmlns:a16="http://schemas.microsoft.com/office/drawing/2014/main" id="{259D181B-7990-4043-B656-37D51871DE02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rrow: Chevron 18">
              <a:extLst>
                <a:ext uri="{FF2B5EF4-FFF2-40B4-BE49-F238E27FC236}">
                  <a16:creationId xmlns:a16="http://schemas.microsoft.com/office/drawing/2014/main" id="{DF83E07C-3DD2-45EE-82DA-A66C74BA699C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19">
              <a:extLst>
                <a:ext uri="{FF2B5EF4-FFF2-40B4-BE49-F238E27FC236}">
                  <a16:creationId xmlns:a16="http://schemas.microsoft.com/office/drawing/2014/main" id="{A0B130F2-27D4-4C1F-983A-C8443161AF4A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20">
            <a:extLst>
              <a:ext uri="{FF2B5EF4-FFF2-40B4-BE49-F238E27FC236}">
                <a16:creationId xmlns:a16="http://schemas.microsoft.com/office/drawing/2014/main" id="{10B0569C-BFB5-4C68-B265-CCC3EE4CD59D}"/>
              </a:ext>
            </a:extLst>
          </p:cNvPr>
          <p:cNvGrpSpPr/>
          <p:nvPr/>
        </p:nvGrpSpPr>
        <p:grpSpPr>
          <a:xfrm>
            <a:off x="0" y="625401"/>
            <a:ext cx="4810539" cy="699816"/>
            <a:chOff x="0" y="545888"/>
            <a:chExt cx="7601830" cy="1005840"/>
          </a:xfrm>
        </p:grpSpPr>
        <p:sp>
          <p:nvSpPr>
            <p:cNvPr id="34" name="Arrow: Chevron 17">
              <a:extLst>
                <a:ext uri="{FF2B5EF4-FFF2-40B4-BE49-F238E27FC236}">
                  <a16:creationId xmlns:a16="http://schemas.microsoft.com/office/drawing/2014/main" id="{53D2E508-6521-4DD0-AE7A-59E6FCCBB9B2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Arrow: Pentagon 1">
              <a:extLst>
                <a:ext uri="{FF2B5EF4-FFF2-40B4-BE49-F238E27FC236}">
                  <a16:creationId xmlns:a16="http://schemas.microsoft.com/office/drawing/2014/main" id="{35F26F66-7E9A-4430-906B-5B84FBA8CBE0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row: Chevron 18">
              <a:extLst>
                <a:ext uri="{FF2B5EF4-FFF2-40B4-BE49-F238E27FC236}">
                  <a16:creationId xmlns:a16="http://schemas.microsoft.com/office/drawing/2014/main" id="{AC695F8F-7BDA-4C65-8ECC-3EA8DB1941DD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Arrow: Chevron 19">
              <a:extLst>
                <a:ext uri="{FF2B5EF4-FFF2-40B4-BE49-F238E27FC236}">
                  <a16:creationId xmlns:a16="http://schemas.microsoft.com/office/drawing/2014/main" id="{DE908284-AE39-41AB-92DD-C6BC99E290CB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F7FB37-20D5-4060-8D61-04B4A4186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311" y="602098"/>
            <a:ext cx="3765345" cy="724247"/>
          </a:xfrm>
        </p:spPr>
        <p:txBody>
          <a:bodyPr/>
          <a:lstStyle/>
          <a:p>
            <a:r>
              <a:rPr lang="es-CO" altLang="ko-KR" sz="4400" dirty="0"/>
              <a:t>Misión:</a:t>
            </a:r>
            <a:endParaRPr lang="en-US" altLang="ko-KR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051B3-D33A-4826-9373-C4F09F97539A}"/>
              </a:ext>
            </a:extLst>
          </p:cNvPr>
          <p:cNvSpPr txBox="1"/>
          <p:nvPr/>
        </p:nvSpPr>
        <p:spPr>
          <a:xfrm>
            <a:off x="257140" y="4938554"/>
            <a:ext cx="5626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Prestar servicios de consultoría, ingeniería y laboratorio ambiental, con los más altos estándares de calidad nacional e internacional, partiendo de un compromiso social y de responsabilidad con nuestros clientes y el país, en procura de un desarrollo sostenible y amigable con el medio ambiente, fundamentados en un excelente capital humano, la experiencia acumulada y fortalecida de la empresa, el respeto y cumplimiento de la normatividad colombiana y los lineamientos y políticas de nuestros clientes.</a:t>
            </a:r>
            <a:endParaRPr lang="es-CO" sz="12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332DD59A-E29F-4B75-A68D-92AABB67E31F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8" b="7598"/>
          <a:stretch>
            <a:fillRect/>
          </a:stretch>
        </p:blipFill>
        <p:spPr/>
      </p:pic>
      <p:pic>
        <p:nvPicPr>
          <p:cNvPr id="28" name="Marcador de posición de imagen 27">
            <a:extLst>
              <a:ext uri="{FF2B5EF4-FFF2-40B4-BE49-F238E27FC236}">
                <a16:creationId xmlns:a16="http://schemas.microsoft.com/office/drawing/2014/main" id="{0C97A087-71CD-44A9-A3E3-4C0BF0727248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2" b="7612"/>
          <a:stretch>
            <a:fillRect/>
          </a:stretch>
        </p:blipFill>
        <p:spPr/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197760D-7346-4236-AB9B-0E7190B95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12" y="39757"/>
            <a:ext cx="2611288" cy="715617"/>
          </a:xfrm>
          <a:prstGeom prst="rect">
            <a:avLst/>
          </a:prstGeom>
        </p:spPr>
      </p:pic>
      <p:sp>
        <p:nvSpPr>
          <p:cNvPr id="31" name="텍스트 개체 틀 1">
            <a:extLst>
              <a:ext uri="{FF2B5EF4-FFF2-40B4-BE49-F238E27FC236}">
                <a16:creationId xmlns:a16="http://schemas.microsoft.com/office/drawing/2014/main" id="{0C273FFD-A9A5-48FA-8303-7FF60448DDAB}"/>
              </a:ext>
            </a:extLst>
          </p:cNvPr>
          <p:cNvSpPr txBox="1">
            <a:spLocks/>
          </p:cNvSpPr>
          <p:nvPr/>
        </p:nvSpPr>
        <p:spPr>
          <a:xfrm>
            <a:off x="7481087" y="657805"/>
            <a:ext cx="3765345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altLang="ko-KR" sz="4400" dirty="0"/>
              <a:t>Visión:</a:t>
            </a:r>
            <a:endParaRPr lang="en-US" altLang="ko-KR" sz="4400" dirty="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747D6CD4-83C7-4DFF-94D6-149537C11488}"/>
              </a:ext>
            </a:extLst>
          </p:cNvPr>
          <p:cNvSpPr txBox="1"/>
          <p:nvPr/>
        </p:nvSpPr>
        <p:spPr>
          <a:xfrm>
            <a:off x="6488657" y="1447588"/>
            <a:ext cx="555757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En el transcurso de los próximos 10 años seguir siendo consistentes en calidad y cumplimiento de nuestros productos ofrecidos a nuestros clientes, manteniéndonos como una empresa líder en Colombia y proyectándonos hacia mercados internacionales, capaz de ofrecer soluciones innovadoras de consultoría, ingeniería y laboratorio ambiental, basándonos en la experiencia de la empresa, un valioso equipo humano y un comportamiento ético acorde con las políticas del sistema de gestión HSEQ de la empresa.</a:t>
            </a:r>
            <a:endParaRPr lang="es-CO" sz="12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algn="just"/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4A27B585-AF8A-4E69-89E1-E882194D38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1" r="25061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5EE29-9FF9-413B-B4BC-3AB6E3D5A6F1}"/>
              </a:ext>
            </a:extLst>
          </p:cNvPr>
          <p:cNvSpPr txBox="1"/>
          <p:nvPr/>
        </p:nvSpPr>
        <p:spPr>
          <a:xfrm>
            <a:off x="5738193" y="1646271"/>
            <a:ext cx="6321286" cy="21624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sz="14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El Laboratorio ambiental de SGI S.A.S es una línea de negocio de una compañía que lidera servicios ambientales a las empresas del sector público y privado en territorio nacional, se encuentra acreditado por el IDEAM cumpliendo los requisitos de la norma ISO/IEC 17025:2017, con experiencia en ejecución de monitoreos ambientales, análisis fisicoquímicos, hidrobiológicos y microbiológicos para las matrices agua, suelo, sedimentos, residuos peligrosos, calidad del aire y ruido.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CO" sz="14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Cuenta con alianzas estratégicas con diferentes laboratorios ambientales nacionales e internacionales, que permite a SGI complementar su portafolio de servicios:</a:t>
            </a:r>
            <a:endParaRPr lang="es-CO" sz="1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901A2-95B8-49EE-9CF4-D841D3712ACD}"/>
              </a:ext>
            </a:extLst>
          </p:cNvPr>
          <p:cNvSpPr txBox="1"/>
          <p:nvPr/>
        </p:nvSpPr>
        <p:spPr>
          <a:xfrm>
            <a:off x="9927704" y="4065883"/>
            <a:ext cx="1080671" cy="92333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3606A-D95B-4D3C-AC00-DF0F038CCA06}"/>
              </a:ext>
            </a:extLst>
          </p:cNvPr>
          <p:cNvSpPr txBox="1"/>
          <p:nvPr/>
        </p:nvSpPr>
        <p:spPr>
          <a:xfrm>
            <a:off x="9940956" y="4796349"/>
            <a:ext cx="1080671" cy="92333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05127-2040-45BE-86B7-DA004E6F14D5}"/>
              </a:ext>
            </a:extLst>
          </p:cNvPr>
          <p:cNvSpPr txBox="1"/>
          <p:nvPr/>
        </p:nvSpPr>
        <p:spPr>
          <a:xfrm>
            <a:off x="9967461" y="5553318"/>
            <a:ext cx="1080671" cy="92333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1486B-3B92-496C-9D86-9CFD31E77529}"/>
              </a:ext>
            </a:extLst>
          </p:cNvPr>
          <p:cNvSpPr txBox="1"/>
          <p:nvPr/>
        </p:nvSpPr>
        <p:spPr>
          <a:xfrm>
            <a:off x="5950226" y="4396408"/>
            <a:ext cx="373231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CO" altLang="ko-KR" sz="1400" b="1" dirty="0">
                <a:cs typeface="Arial" pitchFamily="34" charset="0"/>
              </a:rPr>
              <a:t>Monitoreo calidad del aire.</a:t>
            </a:r>
          </a:p>
        </p:txBody>
      </p:sp>
      <p:grpSp>
        <p:nvGrpSpPr>
          <p:cNvPr id="16" name="Group 20">
            <a:extLst>
              <a:ext uri="{FF2B5EF4-FFF2-40B4-BE49-F238E27FC236}">
                <a16:creationId xmlns:a16="http://schemas.microsoft.com/office/drawing/2014/main" id="{1125D0D8-F1A1-4702-9E40-6B8C661A1FDD}"/>
              </a:ext>
            </a:extLst>
          </p:cNvPr>
          <p:cNvGrpSpPr/>
          <p:nvPr/>
        </p:nvGrpSpPr>
        <p:grpSpPr>
          <a:xfrm>
            <a:off x="0" y="545888"/>
            <a:ext cx="7601830" cy="1005840"/>
            <a:chOff x="0" y="545888"/>
            <a:chExt cx="7601830" cy="1005840"/>
          </a:xfrm>
        </p:grpSpPr>
        <p:sp>
          <p:nvSpPr>
            <p:cNvPr id="17" name="Arrow: Chevron 17">
              <a:extLst>
                <a:ext uri="{FF2B5EF4-FFF2-40B4-BE49-F238E27FC236}">
                  <a16:creationId xmlns:a16="http://schemas.microsoft.com/office/drawing/2014/main" id="{3DE8A085-4DB4-416A-A1BE-52C161296A13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Arrow: Pentagon 1">
              <a:extLst>
                <a:ext uri="{FF2B5EF4-FFF2-40B4-BE49-F238E27FC236}">
                  <a16:creationId xmlns:a16="http://schemas.microsoft.com/office/drawing/2014/main" id="{CCD3A3B6-EA62-4ED0-A73B-60653AEEA7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6717C02B-D28F-4E85-912B-FA82E40315D6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4303626-9AF0-4D58-9FCE-F86A2DF33262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ED1727B-3535-4EDF-B6EB-875B2C319875}"/>
              </a:ext>
            </a:extLst>
          </p:cNvPr>
          <p:cNvSpPr txBox="1">
            <a:spLocks/>
          </p:cNvSpPr>
          <p:nvPr/>
        </p:nvSpPr>
        <p:spPr>
          <a:xfrm>
            <a:off x="478971" y="381845"/>
            <a:ext cx="5129348" cy="13253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s-CO" altLang="ko-KR" sz="4000" dirty="0">
                <a:latin typeface="+mj-lt"/>
                <a:cs typeface="Arial" pitchFamily="34" charset="0"/>
              </a:rPr>
              <a:t>Nuestros</a:t>
            </a:r>
            <a:r>
              <a:rPr lang="en-US" altLang="ko-KR" sz="4000" b="1" dirty="0">
                <a:latin typeface="+mj-lt"/>
                <a:cs typeface="Arial" pitchFamily="34" charset="0"/>
              </a:rPr>
              <a:t> </a:t>
            </a:r>
            <a:r>
              <a:rPr lang="es-CO" altLang="ko-KR" sz="4000" dirty="0">
                <a:latin typeface="+mj-lt"/>
                <a:cs typeface="Arial" pitchFamily="34" charset="0"/>
              </a:rPr>
              <a:t>Servicios</a:t>
            </a:r>
            <a:r>
              <a:rPr lang="es-CO" altLang="ko-KR" sz="4000" b="1" dirty="0">
                <a:latin typeface="+mj-lt"/>
                <a:cs typeface="Arial" pitchFamily="34" charset="0"/>
              </a:rPr>
              <a:t>.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B51BA21B-1EF6-4648-8C8E-E3AAA400B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172" y="571640"/>
            <a:ext cx="3088309" cy="846343"/>
          </a:xfrm>
          <a:prstGeom prst="rect">
            <a:avLst/>
          </a:prstGeom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30EFF6AC-E036-4914-9B76-3AD1E56B580F}"/>
              </a:ext>
            </a:extLst>
          </p:cNvPr>
          <p:cNvSpPr txBox="1"/>
          <p:nvPr/>
        </p:nvSpPr>
        <p:spPr>
          <a:xfrm>
            <a:off x="5956851" y="5105398"/>
            <a:ext cx="373231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CO" altLang="ko-KR" sz="1400" b="1" dirty="0">
                <a:cs typeface="Arial" pitchFamily="34" charset="0"/>
              </a:rPr>
              <a:t>Monitoreo de ruido.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92468876-B25C-4D1D-8DF5-C2C731092116}"/>
              </a:ext>
            </a:extLst>
          </p:cNvPr>
          <p:cNvSpPr txBox="1"/>
          <p:nvPr/>
        </p:nvSpPr>
        <p:spPr>
          <a:xfrm>
            <a:off x="5989981" y="5840895"/>
            <a:ext cx="373231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CO" altLang="ko-KR" sz="1400" b="1" dirty="0">
                <a:cs typeface="Arial" pitchFamily="34" charset="0"/>
              </a:rPr>
              <a:t>Otros servicios.</a:t>
            </a:r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0">
            <a:extLst>
              <a:ext uri="{FF2B5EF4-FFF2-40B4-BE49-F238E27FC236}">
                <a16:creationId xmlns:a16="http://schemas.microsoft.com/office/drawing/2014/main" id="{98D4486A-7E7D-47D5-B923-CC0DEE3C7E2A}"/>
              </a:ext>
            </a:extLst>
          </p:cNvPr>
          <p:cNvGrpSpPr/>
          <p:nvPr/>
        </p:nvGrpSpPr>
        <p:grpSpPr>
          <a:xfrm>
            <a:off x="0" y="413366"/>
            <a:ext cx="7601830" cy="1005840"/>
            <a:chOff x="0" y="545888"/>
            <a:chExt cx="7601830" cy="1005840"/>
          </a:xfrm>
        </p:grpSpPr>
        <p:sp>
          <p:nvSpPr>
            <p:cNvPr id="50" name="Arrow: Chevron 17">
              <a:extLst>
                <a:ext uri="{FF2B5EF4-FFF2-40B4-BE49-F238E27FC236}">
                  <a16:creationId xmlns:a16="http://schemas.microsoft.com/office/drawing/2014/main" id="{B6EB1788-9FF1-4E85-A664-BB94BE233026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Arrow: Pentagon 1">
              <a:extLst>
                <a:ext uri="{FF2B5EF4-FFF2-40B4-BE49-F238E27FC236}">
                  <a16:creationId xmlns:a16="http://schemas.microsoft.com/office/drawing/2014/main" id="{833B7C78-ABBB-45BC-9A03-CEDC9ADCC139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row: Chevron 18">
              <a:extLst>
                <a:ext uri="{FF2B5EF4-FFF2-40B4-BE49-F238E27FC236}">
                  <a16:creationId xmlns:a16="http://schemas.microsoft.com/office/drawing/2014/main" id="{E89B353C-DCCF-4B60-95DD-9D98662C7468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Arrow: Chevron 19">
              <a:extLst>
                <a:ext uri="{FF2B5EF4-FFF2-40B4-BE49-F238E27FC236}">
                  <a16:creationId xmlns:a16="http://schemas.microsoft.com/office/drawing/2014/main" id="{FA1EED23-1808-4561-B1A1-2C7BB304FE5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270" y="498535"/>
            <a:ext cx="5838732" cy="724247"/>
          </a:xfrm>
        </p:spPr>
        <p:txBody>
          <a:bodyPr/>
          <a:lstStyle/>
          <a:p>
            <a:r>
              <a:rPr lang="es-CO" sz="4800" dirty="0"/>
              <a:t>Portafolio:</a:t>
            </a:r>
          </a:p>
        </p:txBody>
      </p:sp>
      <p:grpSp>
        <p:nvGrpSpPr>
          <p:cNvPr id="65" name="Group 10">
            <a:extLst>
              <a:ext uri="{FF2B5EF4-FFF2-40B4-BE49-F238E27FC236}">
                <a16:creationId xmlns:a16="http://schemas.microsoft.com/office/drawing/2014/main" id="{D8187689-FC2D-4029-B456-163A6BE2E7D9}"/>
              </a:ext>
            </a:extLst>
          </p:cNvPr>
          <p:cNvGrpSpPr/>
          <p:nvPr/>
        </p:nvGrpSpPr>
        <p:grpSpPr>
          <a:xfrm>
            <a:off x="470913" y="1756888"/>
            <a:ext cx="2174209" cy="2452982"/>
            <a:chOff x="841971" y="2070686"/>
            <a:chExt cx="2661720" cy="3003001"/>
          </a:xfrm>
        </p:grpSpPr>
        <p:sp>
          <p:nvSpPr>
            <p:cNvPr id="66" name="Block Arc 3">
              <a:extLst>
                <a:ext uri="{FF2B5EF4-FFF2-40B4-BE49-F238E27FC236}">
                  <a16:creationId xmlns:a16="http://schemas.microsoft.com/office/drawing/2014/main" id="{62637430-2A30-40C8-BF89-EA20946B0F56}"/>
                </a:ext>
              </a:extLst>
            </p:cNvPr>
            <p:cNvSpPr/>
            <p:nvPr/>
          </p:nvSpPr>
          <p:spPr>
            <a:xfrm>
              <a:off x="977774" y="2471596"/>
              <a:ext cx="2525917" cy="2525917"/>
            </a:xfrm>
            <a:prstGeom prst="blockArc">
              <a:avLst>
                <a:gd name="adj1" fmla="val 5413375"/>
                <a:gd name="adj2" fmla="val 16188540"/>
                <a:gd name="adj3" fmla="val 2311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Isosceles Triangle 4">
              <a:extLst>
                <a:ext uri="{FF2B5EF4-FFF2-40B4-BE49-F238E27FC236}">
                  <a16:creationId xmlns:a16="http://schemas.microsoft.com/office/drawing/2014/main" id="{4AA35615-3CAC-4EF8-8D21-B27F45C41885}"/>
                </a:ext>
              </a:extLst>
            </p:cNvPr>
            <p:cNvSpPr/>
            <p:nvPr/>
          </p:nvSpPr>
          <p:spPr>
            <a:xfrm rot="5400000">
              <a:off x="2168900" y="4390931"/>
              <a:ext cx="733331" cy="6321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133D1FED-37FC-48AA-A194-6B39C89D7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545927" y="2635519"/>
              <a:ext cx="1335290" cy="20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Oval 9">
              <a:extLst>
                <a:ext uri="{FF2B5EF4-FFF2-40B4-BE49-F238E27FC236}">
                  <a16:creationId xmlns:a16="http://schemas.microsoft.com/office/drawing/2014/main" id="{08D39FA7-B900-4412-81F2-00D1C4388C7C}"/>
                </a:ext>
              </a:extLst>
            </p:cNvPr>
            <p:cNvSpPr/>
            <p:nvPr/>
          </p:nvSpPr>
          <p:spPr>
            <a:xfrm>
              <a:off x="841971" y="3213979"/>
              <a:ext cx="1041149" cy="1041149"/>
            </a:xfrm>
            <a:prstGeom prst="ellips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16">
            <a:extLst>
              <a:ext uri="{FF2B5EF4-FFF2-40B4-BE49-F238E27FC236}">
                <a16:creationId xmlns:a16="http://schemas.microsoft.com/office/drawing/2014/main" id="{6252D062-B333-4A3B-942E-92B524B8747A}"/>
              </a:ext>
            </a:extLst>
          </p:cNvPr>
          <p:cNvGrpSpPr/>
          <p:nvPr/>
        </p:nvGrpSpPr>
        <p:grpSpPr>
          <a:xfrm>
            <a:off x="4542479" y="1756888"/>
            <a:ext cx="2174209" cy="2452982"/>
            <a:chOff x="841971" y="2070686"/>
            <a:chExt cx="2661720" cy="3003001"/>
          </a:xfrm>
        </p:grpSpPr>
        <p:sp>
          <p:nvSpPr>
            <p:cNvPr id="76" name="Block Arc 17">
              <a:extLst>
                <a:ext uri="{FF2B5EF4-FFF2-40B4-BE49-F238E27FC236}">
                  <a16:creationId xmlns:a16="http://schemas.microsoft.com/office/drawing/2014/main" id="{D254BE24-CE82-4978-ABB7-6698F4AA3203}"/>
                </a:ext>
              </a:extLst>
            </p:cNvPr>
            <p:cNvSpPr/>
            <p:nvPr/>
          </p:nvSpPr>
          <p:spPr>
            <a:xfrm>
              <a:off x="977774" y="2471596"/>
              <a:ext cx="2525917" cy="2525917"/>
            </a:xfrm>
            <a:prstGeom prst="blockArc">
              <a:avLst>
                <a:gd name="adj1" fmla="val 5413375"/>
                <a:gd name="adj2" fmla="val 16188540"/>
                <a:gd name="adj3" fmla="val 231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Isosceles Triangle 18">
              <a:extLst>
                <a:ext uri="{FF2B5EF4-FFF2-40B4-BE49-F238E27FC236}">
                  <a16:creationId xmlns:a16="http://schemas.microsoft.com/office/drawing/2014/main" id="{BC07EBF9-54CE-4429-8166-F1DACB2AEF2A}"/>
                </a:ext>
              </a:extLst>
            </p:cNvPr>
            <p:cNvSpPr/>
            <p:nvPr/>
          </p:nvSpPr>
          <p:spPr>
            <a:xfrm rot="5400000">
              <a:off x="2168900" y="4390931"/>
              <a:ext cx="733331" cy="63218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8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0E92B2FF-F073-4E16-8572-1DA9EB4CB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545927" y="2635519"/>
              <a:ext cx="1335290" cy="20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Oval 20">
              <a:extLst>
                <a:ext uri="{FF2B5EF4-FFF2-40B4-BE49-F238E27FC236}">
                  <a16:creationId xmlns:a16="http://schemas.microsoft.com/office/drawing/2014/main" id="{755EDE52-8AAB-44A0-96BF-676295F97C3F}"/>
                </a:ext>
              </a:extLst>
            </p:cNvPr>
            <p:cNvSpPr/>
            <p:nvPr/>
          </p:nvSpPr>
          <p:spPr>
            <a:xfrm>
              <a:off x="841971" y="3213979"/>
              <a:ext cx="1041149" cy="1041149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21">
            <a:extLst>
              <a:ext uri="{FF2B5EF4-FFF2-40B4-BE49-F238E27FC236}">
                <a16:creationId xmlns:a16="http://schemas.microsoft.com/office/drawing/2014/main" id="{0F3A4081-CA23-4B08-AF3F-9979CB5A3193}"/>
              </a:ext>
            </a:extLst>
          </p:cNvPr>
          <p:cNvGrpSpPr/>
          <p:nvPr/>
        </p:nvGrpSpPr>
        <p:grpSpPr>
          <a:xfrm>
            <a:off x="8261291" y="1756888"/>
            <a:ext cx="2174209" cy="2452982"/>
            <a:chOff x="841971" y="2070686"/>
            <a:chExt cx="2661720" cy="3003001"/>
          </a:xfrm>
        </p:grpSpPr>
        <p:sp>
          <p:nvSpPr>
            <p:cNvPr id="81" name="Block Arc 22">
              <a:extLst>
                <a:ext uri="{FF2B5EF4-FFF2-40B4-BE49-F238E27FC236}">
                  <a16:creationId xmlns:a16="http://schemas.microsoft.com/office/drawing/2014/main" id="{68B638E1-C677-4A42-B55C-92248714037C}"/>
                </a:ext>
              </a:extLst>
            </p:cNvPr>
            <p:cNvSpPr/>
            <p:nvPr/>
          </p:nvSpPr>
          <p:spPr>
            <a:xfrm>
              <a:off x="977774" y="2471596"/>
              <a:ext cx="2525917" cy="2525917"/>
            </a:xfrm>
            <a:prstGeom prst="blockArc">
              <a:avLst>
                <a:gd name="adj1" fmla="val 5413375"/>
                <a:gd name="adj2" fmla="val 16188540"/>
                <a:gd name="adj3" fmla="val 2311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Isosceles Triangle 23">
              <a:extLst>
                <a:ext uri="{FF2B5EF4-FFF2-40B4-BE49-F238E27FC236}">
                  <a16:creationId xmlns:a16="http://schemas.microsoft.com/office/drawing/2014/main" id="{4D73BA27-3BFF-45E6-9FB9-F3D7D7997F87}"/>
                </a:ext>
              </a:extLst>
            </p:cNvPr>
            <p:cNvSpPr/>
            <p:nvPr/>
          </p:nvSpPr>
          <p:spPr>
            <a:xfrm rot="5400000">
              <a:off x="2168900" y="4390931"/>
              <a:ext cx="733331" cy="63218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3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7B609C7E-C27A-48B2-A00C-A351C19CA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545927" y="2635519"/>
              <a:ext cx="1335290" cy="20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Oval 25">
              <a:extLst>
                <a:ext uri="{FF2B5EF4-FFF2-40B4-BE49-F238E27FC236}">
                  <a16:creationId xmlns:a16="http://schemas.microsoft.com/office/drawing/2014/main" id="{350CBF5A-D658-4CDA-9F25-BA928D77C96F}"/>
                </a:ext>
              </a:extLst>
            </p:cNvPr>
            <p:cNvSpPr/>
            <p:nvPr/>
          </p:nvSpPr>
          <p:spPr>
            <a:xfrm>
              <a:off x="841971" y="3213979"/>
              <a:ext cx="1041149" cy="1041149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E983A1AC-C729-4B7B-A83A-EC728631E237}"/>
              </a:ext>
            </a:extLst>
          </p:cNvPr>
          <p:cNvSpPr txBox="1"/>
          <p:nvPr/>
        </p:nvSpPr>
        <p:spPr>
          <a:xfrm>
            <a:off x="599543" y="4452124"/>
            <a:ext cx="3853188" cy="197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Toma de muestra:</a:t>
            </a: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 Medición directa y medición manual</a:t>
            </a:r>
            <a:endParaRPr lang="es-CO" sz="16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Análisis de laboratorio:</a:t>
            </a: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 Físico Químicos</a:t>
            </a:r>
          </a:p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Informes:</a:t>
            </a: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 Técnicos básicos y especializados, asesorías técnicas, modelaciones.</a:t>
            </a:r>
            <a:endParaRPr lang="es-CO" altLang="ko-KR" sz="11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38DA6DF-82A6-4774-8D12-CD85C9B8BEAA}"/>
              </a:ext>
            </a:extLst>
          </p:cNvPr>
          <p:cNvSpPr txBox="1"/>
          <p:nvPr/>
        </p:nvSpPr>
        <p:spPr>
          <a:xfrm>
            <a:off x="9882711" y="3656697"/>
            <a:ext cx="2044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ko-KR" sz="2000" b="1" dirty="0">
                <a:solidFill>
                  <a:schemeClr val="accent4"/>
                </a:solidFill>
                <a:cs typeface="Arial" pitchFamily="34" charset="0"/>
              </a:rPr>
              <a:t>Otros Servicios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937D698-35F8-4CC9-9CA7-0404854B10AF}"/>
              </a:ext>
            </a:extLst>
          </p:cNvPr>
          <p:cNvSpPr txBox="1"/>
          <p:nvPr/>
        </p:nvSpPr>
        <p:spPr>
          <a:xfrm>
            <a:off x="2079193" y="3656697"/>
            <a:ext cx="2757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ko-KR" sz="2000" b="1" dirty="0">
                <a:solidFill>
                  <a:schemeClr val="accent1"/>
                </a:solidFill>
                <a:cs typeface="Arial" pitchFamily="34" charset="0"/>
              </a:rPr>
              <a:t>Monitoreo calidad del aire: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F0A9FC-CC94-4B53-A159-8EEF67E84834}"/>
              </a:ext>
            </a:extLst>
          </p:cNvPr>
          <p:cNvSpPr txBox="1"/>
          <p:nvPr/>
        </p:nvSpPr>
        <p:spPr>
          <a:xfrm>
            <a:off x="6159519" y="3656697"/>
            <a:ext cx="1778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ko-KR" sz="2000" b="1" dirty="0">
                <a:solidFill>
                  <a:schemeClr val="accent3"/>
                </a:solidFill>
                <a:cs typeface="Arial" pitchFamily="34" charset="0"/>
              </a:rPr>
              <a:t>Monitoreo de ruido:</a:t>
            </a:r>
          </a:p>
        </p:txBody>
      </p:sp>
      <p:sp>
        <p:nvSpPr>
          <p:cNvPr id="102" name="Rectangle 9">
            <a:extLst>
              <a:ext uri="{FF2B5EF4-FFF2-40B4-BE49-F238E27FC236}">
                <a16:creationId xmlns:a16="http://schemas.microsoft.com/office/drawing/2014/main" id="{9F35A924-C6D9-489E-BA56-132F66255C15}"/>
              </a:ext>
            </a:extLst>
          </p:cNvPr>
          <p:cNvSpPr/>
          <p:nvPr/>
        </p:nvSpPr>
        <p:spPr>
          <a:xfrm>
            <a:off x="3649245" y="2921239"/>
            <a:ext cx="366191" cy="36559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Isosceles Triangle 8">
            <a:extLst>
              <a:ext uri="{FF2B5EF4-FFF2-40B4-BE49-F238E27FC236}">
                <a16:creationId xmlns:a16="http://schemas.microsoft.com/office/drawing/2014/main" id="{54082897-A1BB-4C19-93D3-B6001B942875}"/>
              </a:ext>
            </a:extLst>
          </p:cNvPr>
          <p:cNvSpPr/>
          <p:nvPr/>
        </p:nvSpPr>
        <p:spPr>
          <a:xfrm rot="16200000">
            <a:off x="4720634" y="2842758"/>
            <a:ext cx="437113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7731E8CC-0DF4-41FA-A19F-917A3077C83C}"/>
              </a:ext>
            </a:extLst>
          </p:cNvPr>
          <p:cNvSpPr/>
          <p:nvPr/>
        </p:nvSpPr>
        <p:spPr>
          <a:xfrm>
            <a:off x="543037" y="2867257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Round Same Side Corner Rectangle 36">
            <a:extLst>
              <a:ext uri="{FF2B5EF4-FFF2-40B4-BE49-F238E27FC236}">
                <a16:creationId xmlns:a16="http://schemas.microsoft.com/office/drawing/2014/main" id="{23EE23BD-699C-4E51-A436-7FECCC6AC36D}"/>
              </a:ext>
            </a:extLst>
          </p:cNvPr>
          <p:cNvSpPr/>
          <p:nvPr/>
        </p:nvSpPr>
        <p:spPr>
          <a:xfrm>
            <a:off x="8374412" y="2852186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AA73BCB-9E2D-4387-9760-37C543F79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30" y="505378"/>
            <a:ext cx="3088309" cy="846343"/>
          </a:xfrm>
          <a:prstGeom prst="rect">
            <a:avLst/>
          </a:prstGeom>
        </p:spPr>
      </p:pic>
      <p:sp>
        <p:nvSpPr>
          <p:cNvPr id="47" name="TextBox 85">
            <a:extLst>
              <a:ext uri="{FF2B5EF4-FFF2-40B4-BE49-F238E27FC236}">
                <a16:creationId xmlns:a16="http://schemas.microsoft.com/office/drawing/2014/main" id="{27177F9F-BF90-4340-8189-5CE692C8DCA0}"/>
              </a:ext>
            </a:extLst>
          </p:cNvPr>
          <p:cNvSpPr txBox="1"/>
          <p:nvPr/>
        </p:nvSpPr>
        <p:spPr>
          <a:xfrm>
            <a:off x="4595073" y="4472002"/>
            <a:ext cx="3853188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Toma de muestra: </a:t>
            </a: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Ruido ambiental, emisión de ruido.</a:t>
            </a:r>
          </a:p>
          <a:p>
            <a:pPr marL="34290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b="1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Informes: </a:t>
            </a: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Técnicos básicos y especializados, asesorías técnicas, modelaciones</a:t>
            </a:r>
            <a:endParaRPr lang="es-CO" altLang="ko-KR" sz="105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85">
            <a:extLst>
              <a:ext uri="{FF2B5EF4-FFF2-40B4-BE49-F238E27FC236}">
                <a16:creationId xmlns:a16="http://schemas.microsoft.com/office/drawing/2014/main" id="{EABD9F38-559B-4CA0-808A-6E52FC232188}"/>
              </a:ext>
            </a:extLst>
          </p:cNvPr>
          <p:cNvSpPr txBox="1"/>
          <p:nvPr/>
        </p:nvSpPr>
        <p:spPr>
          <a:xfrm>
            <a:off x="8338812" y="4392489"/>
            <a:ext cx="3853188" cy="2277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Toma de muestra y análisis de isotopía en agua y suelo</a:t>
            </a:r>
            <a:endParaRPr lang="es-CO" sz="16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Toma de muestra y análisis de radionúclidos en agua y suelo </a:t>
            </a:r>
            <a:endParaRPr lang="es-CO" sz="16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600" kern="0" dirty="0">
                <a:solidFill>
                  <a:srgbClr val="000000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Servicios de análisis tercerizados con laboratorios internacionales</a:t>
            </a:r>
            <a:endParaRPr lang="es-CO" sz="16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CO" altLang="ko-KR" sz="105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2A046D-10B6-4C27-BEED-8EDC46F0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15" y="4544639"/>
            <a:ext cx="407653" cy="332161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4530F9C-DC2D-4CDB-B54E-BA11871B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85" y="5213874"/>
            <a:ext cx="407653" cy="332161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73898F29-C097-4875-BEB9-7835F7B2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7" y="5644569"/>
            <a:ext cx="407653" cy="33216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579B2982-9795-40D3-8D56-0B70507E8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702" y="4591022"/>
            <a:ext cx="407653" cy="332161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FBE311C2-302E-4343-BD21-277B0F39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077" y="5273508"/>
            <a:ext cx="407653" cy="332161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768D5B83-B00E-45C4-A2FA-7E5944AAA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572" y="4524760"/>
            <a:ext cx="407653" cy="332161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39635EF-1CDB-4666-A823-EF90FF35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946" y="5154238"/>
            <a:ext cx="407653" cy="332161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11F08179-B703-4D09-A1CC-AD8226D2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320" y="5863229"/>
            <a:ext cx="407653" cy="3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20">
            <a:extLst>
              <a:ext uri="{FF2B5EF4-FFF2-40B4-BE49-F238E27FC236}">
                <a16:creationId xmlns:a16="http://schemas.microsoft.com/office/drawing/2014/main" id="{240D6EF5-3DFC-4A13-8B71-65E511529F26}"/>
              </a:ext>
            </a:extLst>
          </p:cNvPr>
          <p:cNvGrpSpPr/>
          <p:nvPr/>
        </p:nvGrpSpPr>
        <p:grpSpPr>
          <a:xfrm>
            <a:off x="0" y="267592"/>
            <a:ext cx="7601830" cy="1005840"/>
            <a:chOff x="0" y="545888"/>
            <a:chExt cx="7601830" cy="1005840"/>
          </a:xfrm>
        </p:grpSpPr>
        <p:sp>
          <p:nvSpPr>
            <p:cNvPr id="105" name="Arrow: Chevron 17">
              <a:extLst>
                <a:ext uri="{FF2B5EF4-FFF2-40B4-BE49-F238E27FC236}">
                  <a16:creationId xmlns:a16="http://schemas.microsoft.com/office/drawing/2014/main" id="{E6119E63-8050-45DF-9EE1-81520E8EF28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Arrow: Pentagon 1">
              <a:extLst>
                <a:ext uri="{FF2B5EF4-FFF2-40B4-BE49-F238E27FC236}">
                  <a16:creationId xmlns:a16="http://schemas.microsoft.com/office/drawing/2014/main" id="{8378D43E-A36F-461E-AF26-3748B34FF4AE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Arrow: Chevron 18">
              <a:extLst>
                <a:ext uri="{FF2B5EF4-FFF2-40B4-BE49-F238E27FC236}">
                  <a16:creationId xmlns:a16="http://schemas.microsoft.com/office/drawing/2014/main" id="{24E9A349-0453-4D1C-88FA-A27E5C02067D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Arrow: Chevron 19">
              <a:extLst>
                <a:ext uri="{FF2B5EF4-FFF2-40B4-BE49-F238E27FC236}">
                  <a16:creationId xmlns:a16="http://schemas.microsoft.com/office/drawing/2014/main" id="{E4A154D4-3A33-4B44-9F59-4E959C3F7F2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278" y="379265"/>
            <a:ext cx="6183288" cy="724247"/>
          </a:xfrm>
        </p:spPr>
        <p:txBody>
          <a:bodyPr/>
          <a:lstStyle/>
          <a:p>
            <a:r>
              <a:rPr lang="es-CO" sz="4800" dirty="0"/>
              <a:t>Nuestros clientes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721C94-4DDE-4E22-B7BB-7FBB45553C66}"/>
              </a:ext>
            </a:extLst>
          </p:cNvPr>
          <p:cNvCxnSpPr>
            <a:cxnSpLocks/>
            <a:stCxn id="5" idx="6"/>
            <a:endCxn id="100" idx="2"/>
          </p:cNvCxnSpPr>
          <p:nvPr/>
        </p:nvCxnSpPr>
        <p:spPr>
          <a:xfrm flipV="1">
            <a:off x="1990560" y="4533958"/>
            <a:ext cx="8546428" cy="3107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">
            <a:extLst>
              <a:ext uri="{FF2B5EF4-FFF2-40B4-BE49-F238E27FC236}">
                <a16:creationId xmlns:a16="http://schemas.microsoft.com/office/drawing/2014/main" id="{1EA71E72-4934-417D-AC8B-CAC6F0A4140E}"/>
              </a:ext>
            </a:extLst>
          </p:cNvPr>
          <p:cNvGrpSpPr/>
          <p:nvPr/>
        </p:nvGrpSpPr>
        <p:grpSpPr>
          <a:xfrm>
            <a:off x="1702528" y="442101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F1335BDF-481F-4827-A894-1D218CD81B46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A40D2B01-FB4A-4AC8-9A22-3FF3847BA02B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C1D986C-A857-4EE3-83C4-7B9EBEB79C94}"/>
              </a:ext>
            </a:extLst>
          </p:cNvPr>
          <p:cNvSpPr txBox="1">
            <a:spLocks/>
          </p:cNvSpPr>
          <p:nvPr/>
        </p:nvSpPr>
        <p:spPr>
          <a:xfrm>
            <a:off x="1343219" y="4859655"/>
            <a:ext cx="1024939" cy="360040"/>
          </a:xfrm>
          <a:prstGeom prst="roundRect">
            <a:avLst>
              <a:gd name="adj" fmla="val 50000"/>
            </a:avLst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Perenco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99505-C4CF-42E3-8B9C-E516057C91E0}"/>
              </a:ext>
            </a:extLst>
          </p:cNvPr>
          <p:cNvSpPr txBox="1"/>
          <p:nvPr/>
        </p:nvSpPr>
        <p:spPr>
          <a:xfrm>
            <a:off x="816716" y="5333906"/>
            <a:ext cx="205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Perenco es la primera empresa de petróleo y gas independiente en Europa.</a:t>
            </a:r>
            <a:endParaRPr lang="es-CO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B19FAE2-8968-4934-BC02-BD090560CA61}"/>
              </a:ext>
            </a:extLst>
          </p:cNvPr>
          <p:cNvGrpSpPr/>
          <p:nvPr/>
        </p:nvGrpSpPr>
        <p:grpSpPr>
          <a:xfrm>
            <a:off x="5953316" y="4409819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2DBBD1EF-0819-47BE-9CAA-7C4B78C20189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85EF9A07-E387-4797-8AA2-F6371A646057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DBE975B-4ACE-47C8-AF45-DABA04730673}"/>
              </a:ext>
            </a:extLst>
          </p:cNvPr>
          <p:cNvSpPr txBox="1">
            <a:spLocks/>
          </p:cNvSpPr>
          <p:nvPr/>
        </p:nvSpPr>
        <p:spPr>
          <a:xfrm>
            <a:off x="5585131" y="4859655"/>
            <a:ext cx="1024939" cy="360040"/>
          </a:xfrm>
          <a:prstGeom prst="roundRect">
            <a:avLst>
              <a:gd name="adj" fmla="val 50000"/>
            </a:avLst>
          </a:prstGeom>
          <a:ln w="25400">
            <a:solidFill>
              <a:schemeClr val="accent2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Tecpetrol</a:t>
            </a:r>
            <a:endParaRPr lang="es-CO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8EA04-0384-41AD-A569-EB791952C733}"/>
              </a:ext>
            </a:extLst>
          </p:cNvPr>
          <p:cNvSpPr txBox="1"/>
          <p:nvPr/>
        </p:nvSpPr>
        <p:spPr>
          <a:xfrm>
            <a:off x="5058628" y="5333906"/>
            <a:ext cx="216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Explora y produce petróleo y gas en Argentina, Bolivia, Colombia, Ecuador, México, Perú y Venezuela.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26D99DC-C68C-4ACB-B593-18F2D68E9985}"/>
              </a:ext>
            </a:extLst>
          </p:cNvPr>
          <p:cNvGrpSpPr/>
          <p:nvPr/>
        </p:nvGrpSpPr>
        <p:grpSpPr>
          <a:xfrm>
            <a:off x="8078710" y="4409820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887ED673-4C3E-4D5A-B734-22F279E1FE59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75E480EF-7339-4EBE-8C0A-61193628ABD4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49FC25A3-392C-4D80-BAD3-12D6BA54638D}"/>
              </a:ext>
            </a:extLst>
          </p:cNvPr>
          <p:cNvSpPr txBox="1">
            <a:spLocks/>
          </p:cNvSpPr>
          <p:nvPr/>
        </p:nvSpPr>
        <p:spPr>
          <a:xfrm>
            <a:off x="7335026" y="4846403"/>
            <a:ext cx="1941496" cy="360040"/>
          </a:xfrm>
          <a:prstGeom prst="roundRect">
            <a:avLst>
              <a:gd name="adj" fmla="val 50000"/>
            </a:avLst>
          </a:prstGeom>
          <a:ln w="25400">
            <a:solidFill>
              <a:schemeClr val="accent3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Nacional de eléctricos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763DB-DF05-4236-93F7-E502905D3FF2}"/>
              </a:ext>
            </a:extLst>
          </p:cNvPr>
          <p:cNvSpPr txBox="1"/>
          <p:nvPr/>
        </p:nvSpPr>
        <p:spPr>
          <a:xfrm>
            <a:off x="7232592" y="5333906"/>
            <a:ext cx="2308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Ofrecemos una amplia gama de servicios, materiales y suministros eléctricos especializados para cubrir todas necesidades eléctricas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8CE531E-5032-4869-AFE1-3B1D192D7F35}"/>
              </a:ext>
            </a:extLst>
          </p:cNvPr>
          <p:cNvGrpSpPr/>
          <p:nvPr/>
        </p:nvGrpSpPr>
        <p:grpSpPr>
          <a:xfrm>
            <a:off x="3827922" y="4409820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4F52C54D-3B9B-488B-A733-349418E913E0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2CF15F38-F7D1-4681-8869-3E1A24A54992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F969299-37FA-4DEF-8C75-D1865FC96FA4}"/>
              </a:ext>
            </a:extLst>
          </p:cNvPr>
          <p:cNvSpPr txBox="1">
            <a:spLocks/>
          </p:cNvSpPr>
          <p:nvPr/>
        </p:nvSpPr>
        <p:spPr>
          <a:xfrm>
            <a:off x="3464175" y="4859655"/>
            <a:ext cx="1024939" cy="360040"/>
          </a:xfrm>
          <a:prstGeom prst="roundRect">
            <a:avLst>
              <a:gd name="adj" fmla="val 50000"/>
            </a:avLst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Ecopetrol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2334D-349E-4F18-8CC4-75582B22F64C}"/>
              </a:ext>
            </a:extLst>
          </p:cNvPr>
          <p:cNvSpPr txBox="1"/>
          <p:nvPr/>
        </p:nvSpPr>
        <p:spPr>
          <a:xfrm>
            <a:off x="2937672" y="5333906"/>
            <a:ext cx="2059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Empresa Industrial y Comercial del Estado, encargada de administrar el recurso hidrocarburífero de la nación</a:t>
            </a:r>
            <a:endParaRPr lang="es-CO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025EB-116C-4093-ADEF-59F4201C5A2F}"/>
              </a:ext>
            </a:extLst>
          </p:cNvPr>
          <p:cNvSpPr txBox="1"/>
          <p:nvPr/>
        </p:nvSpPr>
        <p:spPr>
          <a:xfrm>
            <a:off x="9596588" y="5323974"/>
            <a:ext cx="2449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Realiza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s-E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investigación científica aplicada del potencial de recursos del subsuelo; adelantar el seguimiento y monitoreo de amenazas de origen geológico; 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Freeform: Shape 51">
            <a:extLst>
              <a:ext uri="{FF2B5EF4-FFF2-40B4-BE49-F238E27FC236}">
                <a16:creationId xmlns:a16="http://schemas.microsoft.com/office/drawing/2014/main" id="{E3304163-7633-4D87-8EC8-DECF9015AAFB}"/>
              </a:ext>
            </a:extLst>
          </p:cNvPr>
          <p:cNvSpPr/>
          <p:nvPr/>
        </p:nvSpPr>
        <p:spPr>
          <a:xfrm>
            <a:off x="6624787" y="3842079"/>
            <a:ext cx="1911" cy="3821"/>
          </a:xfrm>
          <a:custGeom>
            <a:avLst/>
            <a:gdLst>
              <a:gd name="connsiteX0" fmla="*/ 7947 w 6690"/>
              <a:gd name="connsiteY0" fmla="*/ 16058 h 13381"/>
              <a:gd name="connsiteX1" fmla="*/ 6609 w 6690"/>
              <a:gd name="connsiteY1" fmla="*/ 0 h 13381"/>
              <a:gd name="connsiteX2" fmla="*/ 7947 w 6690"/>
              <a:gd name="connsiteY2" fmla="*/ 16058 h 1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0" h="13381">
                <a:moveTo>
                  <a:pt x="7947" y="16058"/>
                </a:moveTo>
                <a:cubicBezTo>
                  <a:pt x="-2758" y="12044"/>
                  <a:pt x="-2089" y="6022"/>
                  <a:pt x="6609" y="0"/>
                </a:cubicBezTo>
                <a:cubicBezTo>
                  <a:pt x="7278" y="5353"/>
                  <a:pt x="7947" y="10705"/>
                  <a:pt x="7947" y="16058"/>
                </a:cubicBezTo>
                <a:close/>
              </a:path>
            </a:pathLst>
          </a:custGeom>
          <a:solidFill>
            <a:srgbClr val="FEFEFE"/>
          </a:solidFill>
          <a:ln w="6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E713DD-31FC-4A8B-86B1-749017CD623D}"/>
              </a:ext>
            </a:extLst>
          </p:cNvPr>
          <p:cNvSpPr txBox="1"/>
          <p:nvPr/>
        </p:nvSpPr>
        <p:spPr>
          <a:xfrm>
            <a:off x="966008" y="2469563"/>
            <a:ext cx="4109881" cy="523220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s-CO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Nuestras marcas aliadas. </a:t>
            </a:r>
            <a:endParaRPr lang="es-CO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204F2A-4CB2-4F53-8190-4A550827766F}"/>
              </a:ext>
            </a:extLst>
          </p:cNvPr>
          <p:cNvSpPr txBox="1"/>
          <p:nvPr/>
        </p:nvSpPr>
        <p:spPr>
          <a:xfrm>
            <a:off x="937448" y="2064763"/>
            <a:ext cx="4117716" cy="430887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s-CO" altLang="ko-KR" sz="2800">
                <a:solidFill>
                  <a:schemeClr val="accent1"/>
                </a:solidFill>
                <a:cs typeface="Arial" pitchFamily="34" charset="0"/>
              </a:rPr>
              <a:t>Conoce</a:t>
            </a:r>
          </a:p>
        </p:txBody>
      </p:sp>
      <p:grpSp>
        <p:nvGrpSpPr>
          <p:cNvPr id="99" name="Group 14">
            <a:extLst>
              <a:ext uri="{FF2B5EF4-FFF2-40B4-BE49-F238E27FC236}">
                <a16:creationId xmlns:a16="http://schemas.microsoft.com/office/drawing/2014/main" id="{966F1BE6-982B-4662-B494-CDDBA5C343F6}"/>
              </a:ext>
            </a:extLst>
          </p:cNvPr>
          <p:cNvGrpSpPr/>
          <p:nvPr/>
        </p:nvGrpSpPr>
        <p:grpSpPr>
          <a:xfrm>
            <a:off x="10536988" y="438994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00" name="Oval 15">
              <a:extLst>
                <a:ext uri="{FF2B5EF4-FFF2-40B4-BE49-F238E27FC236}">
                  <a16:creationId xmlns:a16="http://schemas.microsoft.com/office/drawing/2014/main" id="{F4100E37-23D0-4311-8F27-8C766BEA77E0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Oval 16">
              <a:extLst>
                <a:ext uri="{FF2B5EF4-FFF2-40B4-BE49-F238E27FC236}">
                  <a16:creationId xmlns:a16="http://schemas.microsoft.com/office/drawing/2014/main" id="{1ED1B272-C973-47A9-83C5-0873030FFD55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2" name="Text Placeholder 17">
            <a:extLst>
              <a:ext uri="{FF2B5EF4-FFF2-40B4-BE49-F238E27FC236}">
                <a16:creationId xmlns:a16="http://schemas.microsoft.com/office/drawing/2014/main" id="{62D08003-AE8C-44F9-AF18-233F9D133CE7}"/>
              </a:ext>
            </a:extLst>
          </p:cNvPr>
          <p:cNvSpPr txBox="1">
            <a:spLocks/>
          </p:cNvSpPr>
          <p:nvPr/>
        </p:nvSpPr>
        <p:spPr>
          <a:xfrm>
            <a:off x="9780052" y="4853028"/>
            <a:ext cx="1775844" cy="360040"/>
          </a:xfrm>
          <a:prstGeom prst="roundRect">
            <a:avLst>
              <a:gd name="adj" fmla="val 50000"/>
            </a:avLst>
          </a:prstGeom>
          <a:ln w="25400">
            <a:solidFill>
              <a:schemeClr val="accent4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 algn="ctr">
              <a:buNone/>
            </a:pPr>
            <a:r>
              <a:rPr lang="es-CO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Servicio Geológico Colombiano</a:t>
            </a:r>
          </a:p>
          <a:p>
            <a:pPr marL="0" indent="0" algn="ctr">
              <a:buNone/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3" name="Imagen 102">
            <a:extLst>
              <a:ext uri="{FF2B5EF4-FFF2-40B4-BE49-F238E27FC236}">
                <a16:creationId xmlns:a16="http://schemas.microsoft.com/office/drawing/2014/main" id="{04A25DD1-2738-416C-9060-787F18905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416" y="280092"/>
            <a:ext cx="3088309" cy="846343"/>
          </a:xfrm>
          <a:prstGeom prst="rect">
            <a:avLst/>
          </a:prstGeom>
        </p:spPr>
      </p:pic>
      <p:pic>
        <p:nvPicPr>
          <p:cNvPr id="1034" name="Picture 10" descr="El logo, el branding y su influencia en la marca. Caso de estudio: el  logosímbolo de Ecopetrol 2003*">
            <a:extLst>
              <a:ext uri="{FF2B5EF4-FFF2-40B4-BE49-F238E27FC236}">
                <a16:creationId xmlns:a16="http://schemas.microsoft.com/office/drawing/2014/main" id="{44756015-3234-4578-97D9-53E99D8EB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989" y="3567695"/>
            <a:ext cx="1929846" cy="8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enco Logo Download png">
            <a:extLst>
              <a:ext uri="{FF2B5EF4-FFF2-40B4-BE49-F238E27FC236}">
                <a16:creationId xmlns:a16="http://schemas.microsoft.com/office/drawing/2014/main" id="{2CC5D712-6391-4E0A-AB46-C710D986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62" y="3949770"/>
            <a:ext cx="1256473" cy="3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la de Prensa | Tecpetrol">
            <a:extLst>
              <a:ext uri="{FF2B5EF4-FFF2-40B4-BE49-F238E27FC236}">
                <a16:creationId xmlns:a16="http://schemas.microsoft.com/office/drawing/2014/main" id="{38681F88-9DFD-4C08-85DE-3F923C173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52" y="3538477"/>
            <a:ext cx="1311967" cy="74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acional de Eléctricos (@Nalelectricos) / X">
            <a:extLst>
              <a:ext uri="{FF2B5EF4-FFF2-40B4-BE49-F238E27FC236}">
                <a16:creationId xmlns:a16="http://schemas.microsoft.com/office/drawing/2014/main" id="{B7151156-C3A4-4291-BD38-86E6E9736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581" y="3525078"/>
            <a:ext cx="858080" cy="8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000F9FF-93F8-406D-88A3-20CC8C93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884" y="3441838"/>
            <a:ext cx="2308777" cy="92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C51DB555-466A-46BF-B762-14D33A890283}"/>
              </a:ext>
            </a:extLst>
          </p:cNvPr>
          <p:cNvSpPr/>
          <p:nvPr/>
        </p:nvSpPr>
        <p:spPr>
          <a:xfrm>
            <a:off x="4916997" y="0"/>
            <a:ext cx="363750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17F1B9B2-8219-4A4A-8EF4-08383094BFD7}"/>
              </a:ext>
            </a:extLst>
          </p:cNvPr>
          <p:cNvSpPr/>
          <p:nvPr/>
        </p:nvSpPr>
        <p:spPr>
          <a:xfrm>
            <a:off x="5311170" y="1278838"/>
            <a:ext cx="30449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ko-KR" sz="2800" dirty="0">
                <a:solidFill>
                  <a:schemeClr val="bg1"/>
                </a:solidFill>
              </a:rPr>
              <a:t>En sedes:</a:t>
            </a: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A607AAC7-0642-4F5E-A581-1FDAD288C7F2}"/>
              </a:ext>
            </a:extLst>
          </p:cNvPr>
          <p:cNvSpPr/>
          <p:nvPr/>
        </p:nvSpPr>
        <p:spPr>
          <a:xfrm>
            <a:off x="614755" y="248802"/>
            <a:ext cx="4076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Contáctanos.</a:t>
            </a:r>
            <a:endParaRPr lang="es-CO" altLang="ko-KR" sz="4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6A2CFC62-1F46-44EF-85E7-3631E854FC07}"/>
              </a:ext>
            </a:extLst>
          </p:cNvPr>
          <p:cNvSpPr/>
          <p:nvPr/>
        </p:nvSpPr>
        <p:spPr>
          <a:xfrm>
            <a:off x="215976" y="3898411"/>
            <a:ext cx="512894" cy="51456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2" name="Marcador de posición de imagen 21">
            <a:extLst>
              <a:ext uri="{FF2B5EF4-FFF2-40B4-BE49-F238E27FC236}">
                <a16:creationId xmlns:a16="http://schemas.microsoft.com/office/drawing/2014/main" id="{C71B0072-FCBB-4B4E-BE93-7C16B2E8DDA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3" r="32323"/>
          <a:stretch>
            <a:fillRect/>
          </a:stretch>
        </p:blipFill>
        <p:spPr/>
      </p:pic>
      <p:sp>
        <p:nvSpPr>
          <p:cNvPr id="25" name="직사각형 2">
            <a:extLst>
              <a:ext uri="{FF2B5EF4-FFF2-40B4-BE49-F238E27FC236}">
                <a16:creationId xmlns:a16="http://schemas.microsoft.com/office/drawing/2014/main" id="{3E2EB4D7-6D2C-46A9-8F21-72AE157E11A5}"/>
              </a:ext>
            </a:extLst>
          </p:cNvPr>
          <p:cNvSpPr/>
          <p:nvPr/>
        </p:nvSpPr>
        <p:spPr>
          <a:xfrm>
            <a:off x="4981345" y="1936248"/>
            <a:ext cx="3539802" cy="303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CO" kern="0" dirty="0">
                <a:solidFill>
                  <a:schemeClr val="bg1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Oficina administrativa: Cra 28 # 83 - 34 / 28, Barrio el Polo, Bogotá.</a:t>
            </a:r>
          </a:p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CO" kern="0" dirty="0">
              <a:solidFill>
                <a:schemeClr val="bg1"/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CO" kern="0" dirty="0">
              <a:solidFill>
                <a:schemeClr val="bg1"/>
              </a:solidFill>
              <a:effectLst/>
              <a:latin typeface="Aptos"/>
              <a:ea typeface="Aptos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CO" kern="0" dirty="0">
              <a:solidFill>
                <a:schemeClr val="bg1"/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CO" kern="0" dirty="0">
                <a:solidFill>
                  <a:schemeClr val="bg1"/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Laboratorio: Cra 32B # 22B - 29, Barrio Cundinamarca, Bogotá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E4E1DC1-F32C-4220-924A-55C0A0B0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722" y="3022311"/>
            <a:ext cx="2378206" cy="123163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CFB0C8D-0E24-4F50-86E3-941F3D186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104" y="5108490"/>
            <a:ext cx="2351966" cy="1230935"/>
          </a:xfrm>
          <a:prstGeom prst="rect">
            <a:avLst/>
          </a:prstGeom>
        </p:spPr>
      </p:pic>
      <p:sp>
        <p:nvSpPr>
          <p:cNvPr id="31" name="직사각형 3">
            <a:extLst>
              <a:ext uri="{FF2B5EF4-FFF2-40B4-BE49-F238E27FC236}">
                <a16:creationId xmlns:a16="http://schemas.microsoft.com/office/drawing/2014/main" id="{536277AA-542A-4E98-A88E-4822A555391B}"/>
              </a:ext>
            </a:extLst>
          </p:cNvPr>
          <p:cNvSpPr/>
          <p:nvPr/>
        </p:nvSpPr>
        <p:spPr>
          <a:xfrm>
            <a:off x="608129" y="1262593"/>
            <a:ext cx="4076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ko-KR" sz="2800" b="1" dirty="0">
                <a:solidFill>
                  <a:schemeClr val="accent1"/>
                </a:solidFill>
                <a:latin typeface="+mj-lt"/>
              </a:rPr>
              <a:t>Comunicación virtual:</a:t>
            </a:r>
            <a:endParaRPr lang="es-CO" altLang="ko-KR" sz="4800" dirty="0">
              <a:latin typeface="+mj-lt"/>
            </a:endParaRPr>
          </a:p>
        </p:txBody>
      </p:sp>
      <p:sp>
        <p:nvSpPr>
          <p:cNvPr id="32" name="Oval 35">
            <a:extLst>
              <a:ext uri="{FF2B5EF4-FFF2-40B4-BE49-F238E27FC236}">
                <a16:creationId xmlns:a16="http://schemas.microsoft.com/office/drawing/2014/main" id="{AB58E599-FFDA-4536-B6EA-6475EA3F1C56}"/>
              </a:ext>
            </a:extLst>
          </p:cNvPr>
          <p:cNvSpPr/>
          <p:nvPr/>
        </p:nvSpPr>
        <p:spPr>
          <a:xfrm>
            <a:off x="4925806" y="2033936"/>
            <a:ext cx="282300" cy="44422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5">
            <a:extLst>
              <a:ext uri="{FF2B5EF4-FFF2-40B4-BE49-F238E27FC236}">
                <a16:creationId xmlns:a16="http://schemas.microsoft.com/office/drawing/2014/main" id="{BCE119B0-F2EA-4CA6-BC51-ED70F62EB010}"/>
              </a:ext>
            </a:extLst>
          </p:cNvPr>
          <p:cNvSpPr/>
          <p:nvPr/>
        </p:nvSpPr>
        <p:spPr>
          <a:xfrm>
            <a:off x="4919180" y="4319936"/>
            <a:ext cx="282300" cy="44422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Freeform 25">
            <a:extLst>
              <a:ext uri="{FF2B5EF4-FFF2-40B4-BE49-F238E27FC236}">
                <a16:creationId xmlns:a16="http://schemas.microsoft.com/office/drawing/2014/main" id="{8826E751-B7A7-4C6C-923D-65014B13BF03}"/>
              </a:ext>
            </a:extLst>
          </p:cNvPr>
          <p:cNvSpPr/>
          <p:nvPr/>
        </p:nvSpPr>
        <p:spPr>
          <a:xfrm>
            <a:off x="231958" y="2341892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33CC8BD-F883-4327-AA4E-E2CA836C0477}"/>
              </a:ext>
            </a:extLst>
          </p:cNvPr>
          <p:cNvSpPr txBox="1"/>
          <p:nvPr/>
        </p:nvSpPr>
        <p:spPr>
          <a:xfrm>
            <a:off x="927653" y="2189312"/>
            <a:ext cx="4015409" cy="81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kern="0" dirty="0">
                <a:solidFill>
                  <a:schemeClr val="bg1">
                    <a:lumMod val="50000"/>
                  </a:schemeClr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601 8138530 </a:t>
            </a:r>
          </a:p>
          <a:p>
            <a:pPr lvl="0" fontAlgn="base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kern="0" dirty="0">
                <a:solidFill>
                  <a:schemeClr val="bg1">
                    <a:lumMod val="50000"/>
                  </a:schemeClr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601 7423371</a:t>
            </a:r>
            <a:endParaRPr lang="es-CO" kern="100" dirty="0">
              <a:solidFill>
                <a:schemeClr val="bg1">
                  <a:lumMod val="50000"/>
                </a:schemeClr>
              </a:solidFill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37" name="Diamond 5">
            <a:extLst>
              <a:ext uri="{FF2B5EF4-FFF2-40B4-BE49-F238E27FC236}">
                <a16:creationId xmlns:a16="http://schemas.microsoft.com/office/drawing/2014/main" id="{0832448E-6CF3-4361-932A-BAB3A585B62B}"/>
              </a:ext>
            </a:extLst>
          </p:cNvPr>
          <p:cNvSpPr/>
          <p:nvPr/>
        </p:nvSpPr>
        <p:spPr>
          <a:xfrm>
            <a:off x="201601" y="3148674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108B877-942D-496E-B2E7-B091C1E0ED52}"/>
              </a:ext>
            </a:extLst>
          </p:cNvPr>
          <p:cNvSpPr txBox="1"/>
          <p:nvPr/>
        </p:nvSpPr>
        <p:spPr>
          <a:xfrm>
            <a:off x="901149" y="31283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kern="0" dirty="0">
                <a:solidFill>
                  <a:schemeClr val="bg1">
                    <a:lumMod val="50000"/>
                  </a:schemeClr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comercial.lab@sgiltda.com </a:t>
            </a:r>
          </a:p>
          <a:p>
            <a:r>
              <a:rPr lang="es-CO" kern="0" dirty="0">
                <a:solidFill>
                  <a:schemeClr val="bg1">
                    <a:lumMod val="50000"/>
                  </a:schemeClr>
                </a:solidFill>
                <a:effectLst/>
                <a:latin typeface="Aptos"/>
                <a:ea typeface="Times New Roman" panose="02020603050405020304" pitchFamily="18" charset="0"/>
                <a:cs typeface="Arial" panose="020B0604020202020204" pitchFamily="34" charset="0"/>
              </a:rPr>
              <a:t>office@sgiltda.com</a:t>
            </a:r>
            <a:endParaRPr lang="es-CO" dirty="0">
              <a:solidFill>
                <a:schemeClr val="bg1">
                  <a:lumMod val="50000"/>
                </a:schemeClr>
              </a:solidFill>
              <a:latin typeface="Aptos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A167067-648E-4E19-959B-F3AE5D945521}"/>
              </a:ext>
            </a:extLst>
          </p:cNvPr>
          <p:cNvSpPr txBox="1"/>
          <p:nvPr/>
        </p:nvSpPr>
        <p:spPr>
          <a:xfrm>
            <a:off x="927653" y="39765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50000"/>
                  </a:schemeClr>
                </a:solidFill>
                <a:latin typeface="Aptos"/>
              </a:rPr>
              <a:t>https://x.com/SGI_energia</a:t>
            </a:r>
          </a:p>
        </p:txBody>
      </p:sp>
      <p:sp>
        <p:nvSpPr>
          <p:cNvPr id="42" name="Rounded Rectangle 8">
            <a:extLst>
              <a:ext uri="{FF2B5EF4-FFF2-40B4-BE49-F238E27FC236}">
                <a16:creationId xmlns:a16="http://schemas.microsoft.com/office/drawing/2014/main" id="{9A7D8643-BBC8-4DDF-9D78-A7CE7D0B9325}"/>
              </a:ext>
            </a:extLst>
          </p:cNvPr>
          <p:cNvSpPr/>
          <p:nvPr/>
        </p:nvSpPr>
        <p:spPr>
          <a:xfrm>
            <a:off x="222076" y="4614338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Block Arc 6">
            <a:extLst>
              <a:ext uri="{FF2B5EF4-FFF2-40B4-BE49-F238E27FC236}">
                <a16:creationId xmlns:a16="http://schemas.microsoft.com/office/drawing/2014/main" id="{04A813A5-2D6A-4C2B-9371-D682087E46E9}"/>
              </a:ext>
            </a:extLst>
          </p:cNvPr>
          <p:cNvSpPr/>
          <p:nvPr/>
        </p:nvSpPr>
        <p:spPr>
          <a:xfrm>
            <a:off x="237476" y="5316141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6AE23EB-4A0C-4CDA-BC3B-1A7DBDB2F62B}"/>
              </a:ext>
            </a:extLst>
          </p:cNvPr>
          <p:cNvSpPr txBox="1"/>
          <p:nvPr/>
        </p:nvSpPr>
        <p:spPr>
          <a:xfrm>
            <a:off x="901148" y="5354743"/>
            <a:ext cx="4240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50000"/>
                  </a:schemeClr>
                </a:solidFill>
                <a:latin typeface="Aptos"/>
              </a:rPr>
              <a:t>https://www.instagram.com/sgi_energia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23B8B33-F8E2-4C1B-A660-ED9BBC910EFE}"/>
              </a:ext>
            </a:extLst>
          </p:cNvPr>
          <p:cNvSpPr txBox="1"/>
          <p:nvPr/>
        </p:nvSpPr>
        <p:spPr>
          <a:xfrm>
            <a:off x="927652" y="4540382"/>
            <a:ext cx="3816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50000"/>
                  </a:schemeClr>
                </a:solidFill>
                <a:latin typeface="Aptos"/>
              </a:rPr>
              <a:t>https://www.linkedin.com/company/servicios-geol-gicos-integrados-sas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11254B4-1C99-407C-9204-26970AC9C59B}"/>
              </a:ext>
            </a:extLst>
          </p:cNvPr>
          <p:cNvSpPr txBox="1"/>
          <p:nvPr/>
        </p:nvSpPr>
        <p:spPr>
          <a:xfrm>
            <a:off x="3021495" y="63619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>
                    <a:lumMod val="50000"/>
                  </a:schemeClr>
                </a:solidFill>
                <a:latin typeface="Aptos"/>
              </a:rPr>
              <a:t>https://sgisas.co/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49FA801-B02A-42F4-A108-C26AA53FB673}"/>
              </a:ext>
            </a:extLst>
          </p:cNvPr>
          <p:cNvSpPr/>
          <p:nvPr/>
        </p:nvSpPr>
        <p:spPr>
          <a:xfrm rot="16200000">
            <a:off x="7896501" y="37011"/>
            <a:ext cx="1807026" cy="678397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953376" y="2526326"/>
            <a:ext cx="4602652" cy="1458679"/>
            <a:chOff x="6623920" y="2577324"/>
            <a:chExt cx="4818719" cy="14586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23920" y="2577324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CO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Elaborador por: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65542" y="3369026"/>
              <a:ext cx="4777097" cy="666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JHON J DIAZ V.</a:t>
              </a:r>
            </a:p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Business Intelligence.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1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C926"/>
      </a:accent1>
      <a:accent2>
        <a:srgbClr val="EF9E1B"/>
      </a:accent2>
      <a:accent3>
        <a:srgbClr val="DE8D22"/>
      </a:accent3>
      <a:accent4>
        <a:srgbClr val="D87732"/>
      </a:accent4>
      <a:accent5>
        <a:srgbClr val="595959"/>
      </a:accent5>
      <a:accent6>
        <a:srgbClr val="404040"/>
      </a:accent6>
      <a:hlink>
        <a:srgbClr val="0000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1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C926"/>
      </a:accent1>
      <a:accent2>
        <a:srgbClr val="EF9E1B"/>
      </a:accent2>
      <a:accent3>
        <a:srgbClr val="DE8D22"/>
      </a:accent3>
      <a:accent4>
        <a:srgbClr val="D87732"/>
      </a:accent4>
      <a:accent5>
        <a:srgbClr val="595959"/>
      </a:accent5>
      <a:accent6>
        <a:srgbClr val="40404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1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C926"/>
      </a:accent1>
      <a:accent2>
        <a:srgbClr val="EF9E1B"/>
      </a:accent2>
      <a:accent3>
        <a:srgbClr val="DE8D22"/>
      </a:accent3>
      <a:accent4>
        <a:srgbClr val="D87732"/>
      </a:accent4>
      <a:accent5>
        <a:srgbClr val="595959"/>
      </a:accent5>
      <a:accent6>
        <a:srgbClr val="40404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3353</TotalTime>
  <Words>736</Words>
  <Application>Microsoft Office PowerPoint</Application>
  <PresentationFormat>Panorámica</PresentationFormat>
  <Paragraphs>83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Aptos</vt:lpstr>
      <vt:lpstr>Arial</vt:lpstr>
      <vt:lpstr>Calibri</vt:lpstr>
      <vt:lpstr>Symbol</vt:lpstr>
      <vt:lpstr>Wingdings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JHON DIAZ</cp:lastModifiedBy>
  <cp:revision>102</cp:revision>
  <dcterms:created xsi:type="dcterms:W3CDTF">2020-01-20T05:08:25Z</dcterms:created>
  <dcterms:modified xsi:type="dcterms:W3CDTF">2024-08-01T14:11:39Z</dcterms:modified>
</cp:coreProperties>
</file>